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67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2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83799-ED0D-47EB-8774-5C5DCBF2D2CF}" type="datetimeFigureOut">
              <a:rPr lang="de-DE"/>
              <a:t>03.04.2016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CA2F9-722B-43A9-B2A4-48580E06955C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75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7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44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83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82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97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777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98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39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10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87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A2F9-722B-43A9-B2A4-48580E06955C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91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350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7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55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5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78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72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12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780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67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2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86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17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lt.de/print/die_welt/politik/article13674796/Piusbruder-Williamson-bezeichnet-Juden-als-Gottesmoerder.html" TargetMode="External"/><Relationship Id="rId13" Type="http://schemas.openxmlformats.org/officeDocument/2006/relationships/hyperlink" Target="http://www.heise.de/imgs/18/1/3/7/3/7/2/6/Die_Welt_Logo-4055bef109300031.jpeg" TargetMode="External"/><Relationship Id="rId3" Type="http://schemas.openxmlformats.org/officeDocument/2006/relationships/hyperlink" Target="http://slideplayer.org/slide/203141/" TargetMode="External"/><Relationship Id="rId7" Type="http://schemas.openxmlformats.org/officeDocument/2006/relationships/hyperlink" Target="http://www.kirchenweb.at/ministranten/christentum/apostel.htm" TargetMode="External"/><Relationship Id="rId12" Type="http://schemas.openxmlformats.org/officeDocument/2006/relationships/hyperlink" Target="http://cdn2.spiegel.de/images/image-356645-panoV9free-xvwg-356645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che-ottersweier.de/grafiken/grafiken/bibel.jpg" TargetMode="External"/><Relationship Id="rId11" Type="http://schemas.openxmlformats.org/officeDocument/2006/relationships/hyperlink" Target="https://www.uibk.ac.at/theol/leseraum/bibel/apg13.html" TargetMode="External"/><Relationship Id="rId5" Type="http://schemas.openxmlformats.org/officeDocument/2006/relationships/hyperlink" Target="http://www.bibleserver.com/text/ELB/Apostelgeschichte2,23" TargetMode="External"/><Relationship Id="rId10" Type="http://schemas.openxmlformats.org/officeDocument/2006/relationships/hyperlink" Target="http://www.bibleserver.com/text/EU/1.Thessalonicher2" TargetMode="External"/><Relationship Id="rId4" Type="http://schemas.openxmlformats.org/officeDocument/2006/relationships/hyperlink" Target="https://de.wikipedia.org/wiki/Gottesmord" TargetMode="External"/><Relationship Id="rId9" Type="http://schemas.openxmlformats.org/officeDocument/2006/relationships/hyperlink" Target="https://de.wikipedia.org/wiki/Priesterbruderschaft_St._Pius_X" TargetMode="External"/><Relationship Id="rId14" Type="http://schemas.openxmlformats.org/officeDocument/2006/relationships/hyperlink" Target="https://www.heiligenlexikon.de/Fotos/Martin_Luther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600" dirty="0"/>
              <a:t>"Juden sind Gottesmörder"</a:t>
            </a:r>
            <a:br>
              <a:rPr lang="de-DE" sz="6600" dirty="0"/>
            </a:br>
            <a:r>
              <a:rPr lang="de-DE" sz="3600" dirty="0">
                <a:solidFill>
                  <a:srgbClr val="FFFFFF"/>
                </a:solidFill>
                <a:latin typeface="Century Schoolbook"/>
              </a:rPr>
              <a:t>Untersuchung eines antijudaistischen Motivs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67113" y="6231028"/>
            <a:ext cx="8242300" cy="3794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/>
              <a:t>Von Alev Hecht und Thomas Ratz</a:t>
            </a: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1872" y="1688374"/>
            <a:ext cx="8955752" cy="4938622"/>
          </a:xfrm>
        </p:spPr>
      </p:pic>
    </p:spTree>
    <p:extLst>
      <p:ext uri="{BB962C8B-B14F-4D97-AF65-F5344CB8AC3E}">
        <p14:creationId xmlns:p14="http://schemas.microsoft.com/office/powerpoint/2010/main" val="25503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de-DE" dirty="0">
                <a:latin typeface="Century Schoolbook" charset="0"/>
              </a:rPr>
              <a:t>Buch "Bilder der Judenfeindschaft" S.51 </a:t>
            </a:r>
          </a:p>
          <a:p>
            <a:r>
              <a:rPr lang="de-DE" dirty="0">
                <a:latin typeface="Century Schoolbook" charset="0"/>
                <a:hlinkClick r:id="rId3"/>
              </a:rPr>
              <a:t>http://slideplayer.org/slide/203141/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4"/>
              </a:rPr>
              <a:t>https://de.wikipedia.org/wiki/Gottesmord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5"/>
              </a:rPr>
              <a:t>http://www.bibleserver.com/text/ELB/Apostelgeschichte2,23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6"/>
              </a:rPr>
              <a:t>http://www.arche-ottersweier.de/grafiken/grafiken/bibel.jpg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7"/>
              </a:rPr>
              <a:t>http://www.kirchenweb.at/ministranten/christentum/apostel.htm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8"/>
              </a:rPr>
              <a:t>http://www.welt.de/print/die_welt/politik/article13674796/Piusbruder-Williamson-bezeichnet-Juden-als-Gottesmoerder.html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9"/>
              </a:rPr>
              <a:t>https://de.wikipedia.org/wiki/Priesterbruderschaft_St._Pius_X</a:t>
            </a:r>
            <a:r>
              <a:rPr lang="de-DE" dirty="0">
                <a:latin typeface="Century Schoolbook" charset="0"/>
              </a:rPr>
              <a:t>.</a:t>
            </a:r>
          </a:p>
          <a:p>
            <a:r>
              <a:rPr lang="de-DE" dirty="0">
                <a:latin typeface="Century Schoolbook" charset="0"/>
                <a:hlinkClick r:id="rId10"/>
              </a:rPr>
              <a:t>http://www.bibleserver.com/text/EU/1.Thessalonicher2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11"/>
              </a:rPr>
              <a:t>https://www.uibk.ac.at/theol/leseraum/bibel/apg13.html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12"/>
              </a:rPr>
              <a:t>http://cdn2.spiegel.de/images/image-356645-panoV9free-xvwg-356645.jpg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13"/>
              </a:rPr>
              <a:t>http://www.heise.de/imgs/18/1/3/7/3/7/2/6/Die_Welt_Logo-4055bef109300031.jpeg</a:t>
            </a:r>
            <a:endParaRPr lang="de-DE" dirty="0">
              <a:latin typeface="Century Schoolbook" charset="0"/>
            </a:endParaRPr>
          </a:p>
          <a:p>
            <a:r>
              <a:rPr lang="de-DE" dirty="0">
                <a:latin typeface="Century Schoolbook" charset="0"/>
                <a:hlinkClick r:id="rId14"/>
              </a:rPr>
              <a:t>https://www.heiligenlexikon.de/Fotos/Martin_Luther2.jpg</a:t>
            </a:r>
            <a:endParaRPr lang="de-DE" dirty="0">
              <a:latin typeface="Century Schoolbook" charset="0"/>
            </a:endParaRPr>
          </a:p>
          <a:p>
            <a:endParaRPr lang="de-DE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2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Century Schoolbook" charset="0"/>
              </a:rPr>
              <a:t>Der Vorwurf im Neuen Testament</a:t>
            </a:r>
          </a:p>
          <a:p>
            <a:pPr marL="0" indent="0">
              <a:buNone/>
            </a:pPr>
            <a:r>
              <a:rPr lang="de-DE" dirty="0">
                <a:latin typeface="Century Schoolbook" charset="0"/>
              </a:rPr>
              <a:t>    → Vergleich der Evangelien zur </a:t>
            </a:r>
            <a:r>
              <a:rPr lang="de-DE" dirty="0">
                <a:latin typeface="Century Schoolbook" charset="0"/>
              </a:rPr>
              <a:t>Verurteilung Jesu</a:t>
            </a:r>
            <a:endParaRPr lang="de-DE" dirty="0">
              <a:latin typeface="Century Schoolbook" charset="0"/>
            </a:endParaRPr>
          </a:p>
          <a:p>
            <a:pPr marL="0" indent="0">
              <a:buNone/>
            </a:pPr>
            <a:r>
              <a:rPr lang="de-DE" dirty="0">
                <a:latin typeface="Century Schoolbook" charset="0"/>
              </a:rPr>
              <a:t>    → Paulus </a:t>
            </a:r>
          </a:p>
          <a:p>
            <a:pPr marL="0" indent="0">
              <a:buNone/>
            </a:pPr>
            <a:r>
              <a:rPr lang="de-DE" dirty="0">
                <a:latin typeface="Century Schoolbook" charset="0"/>
              </a:rPr>
              <a:t>    → Apostelgeschichte </a:t>
            </a:r>
          </a:p>
          <a:p>
            <a:r>
              <a:rPr lang="de-DE" dirty="0"/>
              <a:t>Herkunft</a:t>
            </a:r>
          </a:p>
          <a:p>
            <a:r>
              <a:rPr lang="de-DE" dirty="0"/>
              <a:t>Johannes Pfefferkorn und Martin Luther</a:t>
            </a:r>
          </a:p>
          <a:p>
            <a:r>
              <a:rPr lang="de-DE" dirty="0"/>
              <a:t>Artikel aus "Die Welt"</a:t>
            </a:r>
          </a:p>
          <a:p>
            <a:r>
              <a:rPr lang="de-DE" dirty="0"/>
              <a:t>Fazit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21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der Evangelien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Matthäus</a:t>
            </a:r>
          </a:p>
          <a:p>
            <a:r>
              <a:rPr lang="de-DE" dirty="0"/>
              <a:t>Hohepriester und </a:t>
            </a:r>
            <a:r>
              <a:rPr lang="de-DE" dirty="0" smtClean="0"/>
              <a:t>Älteste </a:t>
            </a:r>
            <a:r>
              <a:rPr lang="de-DE" dirty="0"/>
              <a:t>klagen Jesus an (Mt. 27,12 EU)</a:t>
            </a:r>
          </a:p>
          <a:p>
            <a:r>
              <a:rPr lang="de-DE" dirty="0"/>
              <a:t>Hetzen das Volk gegen Jesus auf (Mt. 27,20 EU)</a:t>
            </a:r>
          </a:p>
          <a:p>
            <a:r>
              <a:rPr lang="de-DE" dirty="0"/>
              <a:t>Das Volk entscheidet sich für die Kreuzigung Jesu und nicht </a:t>
            </a:r>
            <a:r>
              <a:rPr lang="de-DE" dirty="0" smtClean="0"/>
              <a:t>Barabbas (Mt.27,21</a:t>
            </a:r>
            <a:r>
              <a:rPr lang="de-DE" dirty="0"/>
              <a:t>) </a:t>
            </a:r>
          </a:p>
          <a:p>
            <a:r>
              <a:rPr lang="de-DE" dirty="0"/>
              <a:t>Römer sind die ausführende Gewalt (Mt.27,26)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Markus</a:t>
            </a:r>
          </a:p>
          <a:p>
            <a:r>
              <a:rPr lang="de-DE" dirty="0">
                <a:solidFill>
                  <a:srgbClr val="00000A"/>
                </a:solidFill>
                <a:latin typeface="Century Schoolbook"/>
              </a:rPr>
              <a:t>Das Markusevangelium stellt die Tempelpriester, die als Sadduzäer </a:t>
            </a:r>
            <a:r>
              <a:rPr lang="de-DE" dirty="0">
                <a:latin typeface="Century Schoolbook"/>
              </a:rPr>
              <a:t>zur jüdischen Oberschicht in Jerusalem gehörten, als die Verursacher des Todes Jesu dar (Mk. 10,33 EU)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30" y="4962203"/>
            <a:ext cx="2743200" cy="17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der Evangelien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Lukas</a:t>
            </a:r>
          </a:p>
          <a:p>
            <a:r>
              <a:rPr lang="de-DE" dirty="0">
                <a:solidFill>
                  <a:srgbClr val="00000A"/>
                </a:solidFill>
                <a:latin typeface="Century Schoolbook"/>
              </a:rPr>
              <a:t>Im Lukasevangelium wird Jesu Tod nach Analogie des mit und für Israel leidenden Gerechten dargestellt. Die Bitte des Gekreuzigten um Vergebung für seine Mörder (Lk. 23,34 EU</a:t>
            </a:r>
            <a:r>
              <a:rPr lang="de-DE" dirty="0">
                <a:latin typeface="Century Schoolbook"/>
              </a:rPr>
              <a:t>)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Johannes</a:t>
            </a:r>
          </a:p>
          <a:p>
            <a:r>
              <a:rPr lang="de-DE" dirty="0">
                <a:solidFill>
                  <a:srgbClr val="00000A"/>
                </a:solidFill>
                <a:latin typeface="Century Schoolbook"/>
              </a:rPr>
              <a:t>Im Johannesevangelium </a:t>
            </a:r>
            <a:r>
              <a:rPr lang="de-DE" dirty="0">
                <a:latin typeface="Century Schoolbook"/>
              </a:rPr>
              <a:t>spiegelt sich die bereits vollzogene Trennung von Juden und Christen. Es spricht unterschiedslos von „den Juden“ als Gegnern Jesu. Pilatus wurde erpresst Jesus </a:t>
            </a:r>
            <a:r>
              <a:rPr lang="de-DE" dirty="0" smtClean="0">
                <a:latin typeface="Century Schoolbook"/>
              </a:rPr>
              <a:t>hinzurichten </a:t>
            </a:r>
            <a:r>
              <a:rPr lang="de-DE" dirty="0">
                <a:latin typeface="Century Schoolbook"/>
              </a:rPr>
              <a:t>(Joh. 19,12 EU)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01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Paulus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Paulus von Tarsus, Apostel und Missionar.</a:t>
            </a:r>
          </a:p>
          <a:p>
            <a:r>
              <a:rPr lang="de-DE" dirty="0">
                <a:solidFill>
                  <a:srgbClr val="000000"/>
                </a:solidFill>
                <a:latin typeface="Century Schoolbook" charset="0"/>
              </a:rPr>
              <a:t>„Die Juden haben unseren Herrn Jesus getötet und die Propheten und haben uns verfolgt und gefallen Gott nicht und sind allen Menschen Feind.“  (1 Thess. 2,15 EU)</a:t>
            </a:r>
          </a:p>
          <a:p>
            <a:r>
              <a:rPr lang="de-DE" dirty="0">
                <a:solidFill>
                  <a:srgbClr val="000000"/>
                </a:solidFill>
                <a:latin typeface="Century Schoolbook" charset="0"/>
              </a:rPr>
              <a:t>Für viele der Beleg für das Motiv, dass die Juden Jesus getötet haben.</a:t>
            </a:r>
          </a:p>
          <a:p>
            <a:r>
              <a:rPr lang="de-DE" dirty="0">
                <a:solidFill>
                  <a:srgbClr val="000000"/>
                </a:solidFill>
                <a:latin typeface="Century Schoolbook" charset="0"/>
              </a:rPr>
              <a:t>Einzige Stelle im Neuen Testament, die die gesamten Juden zu Mördern Jesu erklärt.</a:t>
            </a:r>
          </a:p>
          <a:p>
            <a:r>
              <a:rPr lang="de-DE" dirty="0">
                <a:solidFill>
                  <a:srgbClr val="000000"/>
                </a:solidFill>
                <a:latin typeface="Century Schoolbook" charset="0"/>
              </a:rPr>
              <a:t>Sagt aber auch, dass die Menschen sich nicht an </a:t>
            </a:r>
            <a:r>
              <a:rPr lang="de-DE" dirty="0" smtClean="0">
                <a:solidFill>
                  <a:srgbClr val="000000"/>
                </a:solidFill>
                <a:latin typeface="Century Schoolbook" charset="0"/>
              </a:rPr>
              <a:t>den </a:t>
            </a:r>
            <a:r>
              <a:rPr lang="de-DE" dirty="0">
                <a:solidFill>
                  <a:srgbClr val="000000"/>
                </a:solidFill>
                <a:latin typeface="Century Schoolbook" charset="0"/>
              </a:rPr>
              <a:t>Juden rächen sollen. (1.Thess. 2,16  + Röm. 2,19 EU)</a:t>
            </a:r>
          </a:p>
        </p:txBody>
      </p:sp>
    </p:spTree>
    <p:extLst>
      <p:ext uri="{BB962C8B-B14F-4D97-AF65-F5344CB8AC3E}">
        <p14:creationId xmlns:p14="http://schemas.microsoft.com/office/powerpoint/2010/main" val="357902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Apostelgeschichte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Richtet sich nach den Evangelien </a:t>
            </a:r>
          </a:p>
          <a:p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nennt die Jerusalemer Stadtbevölkerung und deren jüdische Repräsentanten als Verursacher des Todes Jesu (Apg. 13,27 – </a:t>
            </a:r>
            <a:r>
              <a:rPr lang="de-DE" dirty="0" smtClean="0">
                <a:solidFill>
                  <a:srgbClr val="252525"/>
                </a:solidFill>
                <a:latin typeface="Century Schoolbook" charset="0"/>
              </a:rPr>
              <a:t>13,28)</a:t>
            </a:r>
            <a:endParaRPr lang="de-DE" dirty="0">
              <a:solidFill>
                <a:srgbClr val="252525"/>
              </a:solidFill>
              <a:latin typeface="Century Schoolbook" charset="0"/>
            </a:endParaRPr>
          </a:p>
          <a:p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Sagt in Predigten zum Volk, dass sie Jesus getötet haben.</a:t>
            </a:r>
          </a:p>
          <a:p>
            <a:pPr marL="0" indent="0">
              <a:buNone/>
            </a:pPr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    → "</a:t>
            </a:r>
            <a:r>
              <a:rPr lang="de-DE" dirty="0">
                <a:solidFill>
                  <a:srgbClr val="000000"/>
                </a:solidFill>
                <a:latin typeface="Century Schoolbook"/>
              </a:rPr>
              <a:t>diesen Mann, der nach dem bestimmten Ratschluss und nach Vorkenntnis Gottes hingegeben worden ist, habt ihr durch die Hand von Gesetzlosen an das Kreuz geschlagen und umgebracht." (Apg. </a:t>
            </a:r>
            <a:r>
              <a:rPr lang="de-DE" dirty="0" smtClean="0">
                <a:solidFill>
                  <a:srgbClr val="000000"/>
                </a:solidFill>
                <a:latin typeface="Century Schoolbook"/>
              </a:rPr>
              <a:t>2,23)</a:t>
            </a:r>
            <a:r>
              <a:rPr lang="de-DE" dirty="0" smtClean="0">
                <a:solidFill>
                  <a:srgbClr val="252525"/>
                </a:solidFill>
                <a:latin typeface="Century Schoolbook"/>
              </a:rPr>
              <a:t> </a:t>
            </a:r>
            <a:endParaRPr lang="de-DE" dirty="0">
              <a:solidFill>
                <a:srgbClr val="252525"/>
              </a:solidFill>
              <a:latin typeface="Century Schoolbook"/>
            </a:endParaRPr>
          </a:p>
          <a:p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Nimmt die Bevölkerung in Schutz (Sind Werkzeuge zum Erfüllen des Willen Gottes) (Apg.13,32 - 13,33 + Apg. </a:t>
            </a:r>
            <a:r>
              <a:rPr lang="de-DE" dirty="0" smtClean="0">
                <a:solidFill>
                  <a:srgbClr val="252525"/>
                </a:solidFill>
                <a:latin typeface="Century Schoolbook" charset="0"/>
              </a:rPr>
              <a:t>13,27) </a:t>
            </a:r>
            <a:endParaRPr lang="de-DE" dirty="0">
              <a:solidFill>
                <a:srgbClr val="252525"/>
              </a:solidFill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3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Herkunft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Century Schoolbook"/>
              </a:rPr>
              <a:t>Vorwürfe ca. seit dem 2. Jahrhundert </a:t>
            </a:r>
            <a:r>
              <a:rPr lang="de-DE" dirty="0">
                <a:latin typeface="Century Schoolbook" charset="0"/>
              </a:rPr>
              <a:t> </a:t>
            </a:r>
          </a:p>
          <a:p>
            <a:r>
              <a:rPr lang="de-DE" dirty="0" err="1"/>
              <a:t>Meliton</a:t>
            </a:r>
            <a:r>
              <a:rPr lang="de-DE" dirty="0"/>
              <a:t> von </a:t>
            </a:r>
            <a:r>
              <a:rPr lang="de-DE" dirty="0" err="1"/>
              <a:t>Sardes</a:t>
            </a:r>
            <a:endParaRPr lang="de-DE" dirty="0"/>
          </a:p>
          <a:p>
            <a:r>
              <a:rPr lang="de-DE" dirty="0"/>
              <a:t>Beschuldigt in seinen Schriften die Juden als "Gottesmörder "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252" y="1446031"/>
            <a:ext cx="3206464" cy="41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9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Johannes Pfefferkorn und </a:t>
            </a:r>
            <a:r>
              <a:rPr lang="de-DE"/>
              <a:t>Martin</a:t>
            </a:r>
            <a:r>
              <a:rPr lang="de-DE" dirty="0"/>
              <a:t> Luther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996920" y="1828800"/>
            <a:ext cx="44805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Johannes Pfefferkorn </a:t>
            </a:r>
          </a:p>
          <a:p>
            <a:r>
              <a:rPr lang="de-DE" dirty="0"/>
              <a:t>Verfasste 1504 eine Serie </a:t>
            </a:r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antijüdischer Schmähschriften, in denen er die Juden als angebliche Gottesmörder darstellte.</a:t>
            </a:r>
          </a:p>
          <a:p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1509 Verbrennung aller jüdischen religiösen Schriften im Rheinland (im Auftrag des Kaisers) </a:t>
            </a:r>
          </a:p>
          <a:p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Verfolgung der Juden sei die Strafe für ihren Mord an Jesus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6475814" y="1828800"/>
            <a:ext cx="44805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/>
              <a:t>Martin Luther</a:t>
            </a:r>
          </a:p>
          <a:p>
            <a:r>
              <a:rPr lang="de-DE" dirty="0" smtClean="0"/>
              <a:t>Glaubte, </a:t>
            </a:r>
            <a:r>
              <a:rPr lang="de-DE" dirty="0"/>
              <a:t>die Juden und Heiden waren beide gleichermaßen Schuld an der Kreuzigung Jesu.</a:t>
            </a:r>
          </a:p>
          <a:p>
            <a:r>
              <a:rPr lang="de-DE" dirty="0"/>
              <a:t>Änderte 1520 </a:t>
            </a:r>
            <a:r>
              <a:rPr lang="de-DE" dirty="0" smtClean="0"/>
              <a:t>noch die </a:t>
            </a:r>
            <a:r>
              <a:rPr lang="de-DE" dirty="0"/>
              <a:t>Gesänge der Karfreitagsmesse, die bisher Judas von </a:t>
            </a:r>
            <a:r>
              <a:rPr lang="de-DE" dirty="0" err="1"/>
              <a:t>Ischariot</a:t>
            </a:r>
            <a:r>
              <a:rPr lang="de-DE" dirty="0"/>
              <a:t> und die Juden als Gottesmörder beschuldigten.</a:t>
            </a:r>
          </a:p>
          <a:p>
            <a:r>
              <a:rPr lang="de-DE" dirty="0"/>
              <a:t>Beschuldigte die Juden später als "</a:t>
            </a:r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kaum bekehrbare Feinde der Gnade Gottes in Christus"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3" y="2272121"/>
            <a:ext cx="1779012" cy="22940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341" y="2795633"/>
            <a:ext cx="1386626" cy="20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 aus "Die Welt"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Beschuldigungen heute immer noch aktuell. </a:t>
            </a:r>
          </a:p>
          <a:p>
            <a:r>
              <a:rPr lang="de-DE" dirty="0" smtClean="0"/>
              <a:t>"</a:t>
            </a:r>
            <a:r>
              <a:rPr lang="de-DE" dirty="0" smtClean="0">
                <a:solidFill>
                  <a:srgbClr val="333332"/>
                </a:solidFill>
                <a:latin typeface="Century Schoolbook" charset="0"/>
              </a:rPr>
              <a:t>Piusbruder </a:t>
            </a:r>
            <a:r>
              <a:rPr lang="de-DE" dirty="0">
                <a:solidFill>
                  <a:srgbClr val="333332"/>
                </a:solidFill>
                <a:latin typeface="Century Schoolbook" charset="0"/>
              </a:rPr>
              <a:t>Williamson bezeichnet Juden als </a:t>
            </a:r>
            <a:r>
              <a:rPr lang="de-DE" dirty="0" smtClean="0">
                <a:solidFill>
                  <a:srgbClr val="333332"/>
                </a:solidFill>
                <a:latin typeface="Century Schoolbook" charset="0"/>
              </a:rPr>
              <a:t>Gottesmörder„, </a:t>
            </a:r>
            <a:r>
              <a:rPr lang="de-DE" dirty="0"/>
              <a:t>Die Welt </a:t>
            </a:r>
            <a:r>
              <a:rPr lang="de-DE" dirty="0" smtClean="0">
                <a:solidFill>
                  <a:srgbClr val="333332"/>
                </a:solidFill>
                <a:latin typeface="Century Schoolbook" charset="0"/>
              </a:rPr>
              <a:t>vom </a:t>
            </a:r>
            <a:r>
              <a:rPr lang="de-DE" dirty="0">
                <a:solidFill>
                  <a:srgbClr val="333332"/>
                </a:solidFill>
                <a:latin typeface="Century Schoolbook" charset="0"/>
              </a:rPr>
              <a:t>22.10.11</a:t>
            </a:r>
          </a:p>
          <a:p>
            <a:r>
              <a:rPr lang="de-DE" dirty="0">
                <a:solidFill>
                  <a:srgbClr val="222222"/>
                </a:solidFill>
                <a:latin typeface="Century Schoolbook" charset="0"/>
              </a:rPr>
              <a:t>Richard Williamson (71), Bischof der traditionalistischen Piusbruderschaft</a:t>
            </a:r>
          </a:p>
          <a:p>
            <a:r>
              <a:rPr lang="de-DE" dirty="0">
                <a:solidFill>
                  <a:srgbClr val="252525"/>
                </a:solidFill>
                <a:latin typeface="Century Schoolbook" charset="0"/>
              </a:rPr>
              <a:t>Eine Priestervereinigung katholischer Traditionalisten</a:t>
            </a:r>
            <a:endParaRPr lang="de-DE" dirty="0">
              <a:solidFill>
                <a:srgbClr val="000000"/>
              </a:solidFill>
              <a:latin typeface="Century Schoolbook" charset="0"/>
            </a:endParaRPr>
          </a:p>
          <a:p>
            <a:endParaRPr lang="de-DE" dirty="0">
              <a:solidFill>
                <a:srgbClr val="222222"/>
              </a:solidFill>
              <a:latin typeface="Century Schoolbook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23" y="4023360"/>
            <a:ext cx="3821270" cy="21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380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0</TotalTime>
  <Words>611</Words>
  <Application>Microsoft Office PowerPoint</Application>
  <PresentationFormat>Benutzerdefiniert</PresentationFormat>
  <Paragraphs>80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View</vt:lpstr>
      <vt:lpstr>"Juden sind Gottesmörder" Untersuchung eines antijudaistischen Motivs</vt:lpstr>
      <vt:lpstr>Gliederung</vt:lpstr>
      <vt:lpstr>Vergleich der Evangelien</vt:lpstr>
      <vt:lpstr>Vergleich der Evangelien</vt:lpstr>
      <vt:lpstr>Paulus</vt:lpstr>
      <vt:lpstr>Apostelgeschichte</vt:lpstr>
      <vt:lpstr>Herkunft</vt:lpstr>
      <vt:lpstr>Johannes Pfefferkorn und Martin Luther</vt:lpstr>
      <vt:lpstr>Artikel aus "Die Welt"</vt:lpstr>
      <vt:lpstr>Fazit </vt:lpstr>
      <vt:lpstr>Quellen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"Juden sind Gottesmörder" Untersuchung eines antijudaistischen Motivs</dc:title>
  <dc:creator/>
  <cp:lastModifiedBy/>
  <cp:revision>7</cp:revision>
  <dcterms:created xsi:type="dcterms:W3CDTF">2012-07-30T21:06:50Z</dcterms:created>
  <dcterms:modified xsi:type="dcterms:W3CDTF">2016-04-03T08:52:04Z</dcterms:modified>
</cp:coreProperties>
</file>